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7"/>
  </p:notesMasterIdLst>
  <p:handoutMasterIdLst>
    <p:handoutMasterId r:id="rId278"/>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1" r:id="rId211"/>
    <p:sldId id="432" r:id="rId212"/>
    <p:sldId id="951" r:id="rId213"/>
    <p:sldId id="643" r:id="rId214"/>
    <p:sldId id="676" r:id="rId215"/>
    <p:sldId id="677" r:id="rId216"/>
    <p:sldId id="678" r:id="rId217"/>
    <p:sldId id="688" r:id="rId218"/>
    <p:sldId id="681" r:id="rId219"/>
    <p:sldId id="794" r:id="rId220"/>
    <p:sldId id="795" r:id="rId221"/>
    <p:sldId id="644" r:id="rId222"/>
    <p:sldId id="645" r:id="rId223"/>
    <p:sldId id="647" r:id="rId224"/>
    <p:sldId id="657" r:id="rId225"/>
    <p:sldId id="656" r:id="rId226"/>
    <p:sldId id="658" r:id="rId227"/>
    <p:sldId id="659" r:id="rId228"/>
    <p:sldId id="660" r:id="rId229"/>
    <p:sldId id="665" r:id="rId230"/>
    <p:sldId id="666" r:id="rId231"/>
    <p:sldId id="667" r:id="rId232"/>
    <p:sldId id="679" r:id="rId233"/>
    <p:sldId id="803" r:id="rId234"/>
    <p:sldId id="680" r:id="rId235"/>
    <p:sldId id="668" r:id="rId236"/>
    <p:sldId id="669" r:id="rId237"/>
    <p:sldId id="670" r:id="rId238"/>
    <p:sldId id="797" r:id="rId239"/>
    <p:sldId id="798" r:id="rId240"/>
    <p:sldId id="879" r:id="rId241"/>
    <p:sldId id="799" r:id="rId242"/>
    <p:sldId id="800" r:id="rId243"/>
    <p:sldId id="693" r:id="rId244"/>
    <p:sldId id="694" r:id="rId245"/>
    <p:sldId id="805" r:id="rId246"/>
    <p:sldId id="707" r:id="rId247"/>
    <p:sldId id="776" r:id="rId248"/>
    <p:sldId id="775" r:id="rId249"/>
    <p:sldId id="804" r:id="rId250"/>
    <p:sldId id="708" r:id="rId251"/>
    <p:sldId id="711" r:id="rId252"/>
    <p:sldId id="773" r:id="rId253"/>
    <p:sldId id="774" r:id="rId254"/>
    <p:sldId id="606" r:id="rId255"/>
    <p:sldId id="700" r:id="rId256"/>
    <p:sldId id="702" r:id="rId257"/>
    <p:sldId id="701" r:id="rId258"/>
    <p:sldId id="704" r:id="rId259"/>
    <p:sldId id="703" r:id="rId260"/>
    <p:sldId id="952" r:id="rId261"/>
    <p:sldId id="756" r:id="rId262"/>
    <p:sldId id="757" r:id="rId263"/>
    <p:sldId id="758" r:id="rId264"/>
    <p:sldId id="661" r:id="rId265"/>
    <p:sldId id="662" r:id="rId266"/>
    <p:sldId id="663" r:id="rId267"/>
    <p:sldId id="790" r:id="rId268"/>
    <p:sldId id="698" r:id="rId269"/>
    <p:sldId id="699" r:id="rId270"/>
    <p:sldId id="648" r:id="rId271"/>
    <p:sldId id="793" r:id="rId272"/>
    <p:sldId id="778" r:id="rId273"/>
    <p:sldId id="801" r:id="rId274"/>
    <p:sldId id="953" r:id="rId275"/>
    <p:sldId id="954" r:id="rId27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1"/>
            <p14:sldId id="43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3" autoAdjust="0"/>
    <p:restoredTop sz="93683" autoAdjust="0"/>
  </p:normalViewPr>
  <p:slideViewPr>
    <p:cSldViewPr>
      <p:cViewPr varScale="1">
        <p:scale>
          <a:sx n="97" d="100"/>
          <a:sy n="97" d="100"/>
        </p:scale>
        <p:origin x="1968"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handoutMaster" Target="handoutMasters/handout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20.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3.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5.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4.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70.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2.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3.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4782835b9_0_368: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g44782835b9_0_368: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403407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5-rs_rc_deploy.md"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8.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5.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5.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34"/>
          <p:cNvSpPr txBox="1">
            <a:spLocks noGrp="1"/>
          </p:cNvSpPr>
          <p:nvPr>
            <p:ph type="title"/>
          </p:nvPr>
        </p:nvSpPr>
        <p:spPr>
          <a:xfrm>
            <a:off x="628650" y="603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rgbClr val="000000"/>
                </a:solidFill>
                <a:latin typeface="Calibri"/>
                <a:ea typeface="Calibri"/>
                <a:cs typeface="Calibri"/>
                <a:sym typeface="Calibri"/>
              </a:rPr>
              <a:t>Kubernetes: </a:t>
            </a:r>
            <a:r>
              <a:rPr lang="en-US">
                <a:solidFill>
                  <a:srgbClr val="000000"/>
                </a:solidFill>
              </a:rPr>
              <a:t>RS, RC and Deployment</a:t>
            </a:r>
            <a:endParaRPr sz="3600" b="1" i="0" u="none" strike="noStrike" cap="none">
              <a:solidFill>
                <a:srgbClr val="000000"/>
              </a:solidFill>
              <a:latin typeface="Calibri"/>
              <a:ea typeface="Calibri"/>
              <a:cs typeface="Calibri"/>
              <a:sym typeface="Calibri"/>
            </a:endParaRPr>
          </a:p>
        </p:txBody>
      </p:sp>
      <p:sp>
        <p:nvSpPr>
          <p:cNvPr id="1648" name="Google Shape;1648;p234"/>
          <p:cNvSpPr txBox="1">
            <a:spLocks noGrp="1"/>
          </p:cNvSpPr>
          <p:nvPr>
            <p:ph type="body" idx="1"/>
          </p:nvPr>
        </p:nvSpPr>
        <p:spPr>
          <a:xfrm>
            <a:off x="628650" y="1066800"/>
            <a:ext cx="8104800" cy="4531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40"/>
              </a:spcBef>
              <a:spcAft>
                <a:spcPts val="0"/>
              </a:spcAft>
              <a:buClr>
                <a:schemeClr val="accent3"/>
              </a:buClr>
              <a:buSzPts val="1620"/>
              <a:buFont typeface="Noto Sans Symbols"/>
              <a:buNone/>
            </a:pPr>
            <a:r>
              <a:rPr lang="en-US" sz="2200" dirty="0">
                <a:highlight>
                  <a:srgbClr val="FFFFFF"/>
                </a:highlight>
              </a:rPr>
              <a:t>Replication Controllers – </a:t>
            </a:r>
            <a:r>
              <a:rPr lang="en-US" sz="2200" b="0" dirty="0">
                <a:solidFill>
                  <a:srgbClr val="373A3C"/>
                </a:solidFill>
                <a:highlight>
                  <a:srgbClr val="FFFFFF"/>
                </a:highlight>
              </a:rPr>
              <a:t>Enables to easily create multiple pods, then make sure that desired number of pods always exists. If a pod crash, the RC replaces it</a:t>
            </a:r>
            <a:endParaRPr sz="2200" b="0" dirty="0">
              <a:solidFill>
                <a:srgbClr val="373A3C"/>
              </a:solidFill>
              <a:highlight>
                <a:srgbClr val="FFFFFF"/>
              </a:highlight>
            </a:endParaRPr>
          </a:p>
          <a:p>
            <a:pPr marL="0" lvl="0" indent="0" algn="l" rtl="0">
              <a:spcBef>
                <a:spcPts val="640"/>
              </a:spcBef>
              <a:spcAft>
                <a:spcPts val="0"/>
              </a:spcAft>
              <a:buClr>
                <a:schemeClr val="accent3"/>
              </a:buClr>
              <a:buSzPts val="1620"/>
              <a:buFont typeface="Noto Sans Symbols"/>
              <a:buNone/>
            </a:pPr>
            <a:endParaRPr lang="en-US" sz="2200" b="0" dirty="0"/>
          </a:p>
          <a:p>
            <a:pPr marL="0" lvl="0" indent="0" algn="l" rtl="0">
              <a:spcBef>
                <a:spcPts val="640"/>
              </a:spcBef>
              <a:spcAft>
                <a:spcPts val="0"/>
              </a:spcAft>
              <a:buClr>
                <a:schemeClr val="accent3"/>
              </a:buClr>
              <a:buSzPts val="1620"/>
              <a:buFont typeface="Noto Sans Symbols"/>
              <a:buNone/>
            </a:pPr>
            <a:r>
              <a:rPr lang="en-US" sz="2200" dirty="0"/>
              <a:t>Replica Set</a:t>
            </a:r>
            <a:r>
              <a:rPr lang="en-US" sz="2200" b="0" dirty="0"/>
              <a:t> – </a:t>
            </a:r>
            <a:r>
              <a:rPr lang="en-US" sz="2200" b="0" dirty="0">
                <a:solidFill>
                  <a:srgbClr val="373A3C"/>
                </a:solidFill>
                <a:highlight>
                  <a:schemeClr val="lt1"/>
                </a:highlight>
              </a:rPr>
              <a:t>RS are declared in essentially the same way as Replication Controllers, except that they have more options for the selector</a:t>
            </a:r>
          </a:p>
          <a:p>
            <a:pPr marL="0" lvl="0" indent="0" algn="l" rtl="0">
              <a:spcBef>
                <a:spcPts val="640"/>
              </a:spcBef>
              <a:spcAft>
                <a:spcPts val="0"/>
              </a:spcAft>
              <a:buClr>
                <a:schemeClr val="accent3"/>
              </a:buClr>
              <a:buSzPts val="1620"/>
              <a:buFont typeface="Noto Sans Symbols"/>
              <a:buNone/>
            </a:pPr>
            <a:endParaRPr sz="2200" b="0" dirty="0">
              <a:solidFill>
                <a:srgbClr val="373A3C"/>
              </a:solidFill>
              <a:highlight>
                <a:srgbClr val="FFFFFF"/>
              </a:highlight>
            </a:endParaRPr>
          </a:p>
          <a:p>
            <a:pPr marL="0" marR="0" lvl="0" indent="0" algn="l" rtl="0">
              <a:lnSpc>
                <a:spcPct val="90000"/>
              </a:lnSpc>
              <a:spcBef>
                <a:spcPts val="640"/>
              </a:spcBef>
              <a:spcAft>
                <a:spcPts val="0"/>
              </a:spcAft>
              <a:buClr>
                <a:schemeClr val="accent3"/>
              </a:buClr>
              <a:buSzPts val="1620"/>
              <a:buFont typeface="Noto Sans Symbols"/>
              <a:buNone/>
            </a:pPr>
            <a:r>
              <a:rPr lang="en-US" sz="2200" dirty="0">
                <a:highlight>
                  <a:srgbClr val="FFFFFF"/>
                </a:highlight>
              </a:rPr>
              <a:t>Deployments -</a:t>
            </a:r>
            <a:r>
              <a:rPr lang="en-US" sz="2200" b="0" dirty="0">
                <a:highlight>
                  <a:srgbClr val="FFFFFF"/>
                </a:highlight>
              </a:rPr>
              <a:t> We have seen this before. This use replication sets.</a:t>
            </a:r>
          </a:p>
          <a:p>
            <a:pPr marL="0" marR="0" lvl="0" indent="0" algn="l" rtl="0">
              <a:lnSpc>
                <a:spcPct val="90000"/>
              </a:lnSpc>
              <a:spcBef>
                <a:spcPts val="640"/>
              </a:spcBef>
              <a:spcAft>
                <a:spcPts val="0"/>
              </a:spcAft>
              <a:buClr>
                <a:schemeClr val="accent3"/>
              </a:buClr>
              <a:buSzPts val="1620"/>
              <a:buFont typeface="Noto Sans Symbols"/>
              <a:buNone/>
            </a:pPr>
            <a:endParaRPr lang="en-US" sz="2200" b="0" dirty="0">
              <a:highlight>
                <a:srgbClr val="FFFFFF"/>
              </a:highlight>
            </a:endParaRPr>
          </a:p>
        </p:txBody>
      </p:sp>
      <p:sp>
        <p:nvSpPr>
          <p:cNvPr id="1649" name="Google Shape;1649;p234"/>
          <p:cNvSpPr txBox="1"/>
          <p:nvPr/>
        </p:nvSpPr>
        <p:spPr>
          <a:xfrm>
            <a:off x="718550" y="5697575"/>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https://www.mirantis.com/blog/kubernetes-replication-controller-replica-set-and-deployments-understanding-replication-options/</a:t>
            </a:r>
            <a:endParaRPr sz="900"/>
          </a:p>
        </p:txBody>
      </p:sp>
    </p:spTree>
    <p:extLst>
      <p:ext uri="{BB962C8B-B14F-4D97-AF65-F5344CB8AC3E}">
        <p14:creationId xmlns:p14="http://schemas.microsoft.com/office/powerpoint/2010/main" val="37448493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2.5</a:t>
            </a:r>
            <a:endParaRPr sz="3600" b="1" i="0" u="none" strike="noStrike" cap="none" dirty="0">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3716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a:spcBef>
                <a:spcPts val="640"/>
              </a:spcBef>
            </a:pPr>
            <a:r>
              <a:rPr lang="en-US" sz="2000" b="0" dirty="0"/>
              <a:t>sudo </a:t>
            </a:r>
            <a:r>
              <a:rPr lang="en-US" sz="2000" b="0" dirty="0" err="1"/>
              <a:t>su</a:t>
            </a:r>
            <a:r>
              <a:rPr lang="en-US" sz="2000" b="0" dirty="0"/>
              <a:t> –</a:t>
            </a:r>
          </a:p>
          <a:p>
            <a:pPr>
              <a:spcBef>
                <a:spcPts val="640"/>
              </a:spcBef>
            </a:pPr>
            <a:r>
              <a:rPr lang="en-US" sz="2000" b="0" dirty="0"/>
              <a:t>You already have the cloned the </a:t>
            </a:r>
            <a:r>
              <a:rPr lang="en-US" sz="2000" b="0" dirty="0" err="1"/>
              <a:t>github</a:t>
            </a:r>
            <a:r>
              <a:rPr lang="en-US" sz="2000" b="0" dirty="0"/>
              <a:t> project [https://</a:t>
            </a:r>
            <a:r>
              <a:rPr lang="en-US" sz="2000" b="0" dirty="0" err="1"/>
              <a:t>github.com</a:t>
            </a:r>
            <a:r>
              <a:rPr lang="en-US" sz="2000" b="0" dirty="0"/>
              <a:t>/</a:t>
            </a:r>
            <a:r>
              <a:rPr lang="en-US" sz="2000" b="0" dirty="0" err="1"/>
              <a:t>techtown</a:t>
            </a:r>
            <a:r>
              <a:rPr lang="en-US" sz="2000" b="0" dirty="0"/>
              <a:t>-training/microservices-</a:t>
            </a:r>
            <a:r>
              <a:rPr lang="en-US" sz="2000" b="0" dirty="0" err="1"/>
              <a:t>bootcamp.git</a:t>
            </a:r>
            <a:r>
              <a:rPr lang="en-US" sz="2000" b="0" dirty="0"/>
              <a:t>]</a:t>
            </a:r>
          </a:p>
          <a:p>
            <a:pPr>
              <a:spcBef>
                <a:spcPts val="640"/>
              </a:spcBef>
            </a:pPr>
            <a:r>
              <a:rPr lang="en-US" sz="2000" b="0" dirty="0"/>
              <a:t>Navigate to ‘exercise/src_code/kubernetes_additional_exercise/ex2.5/’ – for all config files required for this exercise</a:t>
            </a:r>
          </a:p>
          <a:p>
            <a:pPr>
              <a:spcBef>
                <a:spcPts val="640"/>
              </a:spcBef>
            </a:pPr>
            <a:r>
              <a:rPr lang="en-US" sz="2000" b="0" dirty="0">
                <a:hlinkClick r:id="rId3">
                  <a:extLst>
                    <a:ext uri="{A12FA001-AC4F-418D-AE19-62706E023703}">
                      <ahyp:hlinkClr xmlns:ahyp="http://schemas.microsoft.com/office/drawing/2018/hyperlinkcolor" val="tx"/>
                    </a:ext>
                  </a:extLst>
                </a:hlinkClick>
              </a:rPr>
              <a:t>Exercise instruction:- </a:t>
            </a:r>
            <a:endParaRPr lang="en-US" sz="2000" b="0" dirty="0"/>
          </a:p>
          <a:p>
            <a:pPr marL="0" indent="0">
              <a:spcBef>
                <a:spcPts val="640"/>
              </a:spcBef>
              <a:buNone/>
            </a:pPr>
            <a:r>
              <a:rPr lang="en-US" sz="2200" b="0" dirty="0">
                <a:hlinkClick r:id="rId4"/>
              </a:rPr>
              <a:t>https://github.com/techtown-training/microservices-bootcamp/blob/master/exercise/exercise2.5-rs_rc_deploy.md</a:t>
            </a:r>
            <a:endParaRPr lang="en-US" sz="2200" b="0" dirty="0"/>
          </a:p>
          <a:p>
            <a:pPr marL="0" lvl="0" indent="0">
              <a:spcBef>
                <a:spcPts val="640"/>
              </a:spcBef>
              <a:buNone/>
            </a:pPr>
            <a:endParaRPr lang="en-US" sz="2200" b="0" dirty="0"/>
          </a:p>
          <a:p>
            <a:pPr marL="0" lvl="0" indent="0">
              <a:spcBef>
                <a:spcPts val="640"/>
              </a:spcBef>
              <a:buNone/>
            </a:pPr>
            <a:endParaRPr sz="2200" b="0" dirty="0"/>
          </a:p>
        </p:txBody>
      </p:sp>
      <p:sp>
        <p:nvSpPr>
          <p:cNvPr id="1656" name="Google Shape;1656;p235"/>
          <p:cNvSpPr txBox="1"/>
          <p:nvPr/>
        </p:nvSpPr>
        <p:spPr>
          <a:xfrm>
            <a:off x="1096070" y="6400800"/>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Ref:- https://</a:t>
            </a:r>
            <a:r>
              <a:rPr lang="en-US" sz="900" dirty="0" err="1"/>
              <a:t>www.mirantis.com</a:t>
            </a:r>
            <a:r>
              <a:rPr lang="en-US" sz="900" dirty="0"/>
              <a:t>/blog/kubernetes-replication-controller-replica-set-and-deployments-understanding-replication-options/</a:t>
            </a:r>
            <a:endParaRPr sz="900" dirty="0"/>
          </a:p>
        </p:txBody>
      </p:sp>
    </p:spTree>
    <p:extLst>
      <p:ext uri="{BB962C8B-B14F-4D97-AF65-F5344CB8AC3E}">
        <p14:creationId xmlns:p14="http://schemas.microsoft.com/office/powerpoint/2010/main" val="110193073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35838</TotalTime>
  <Words>18920</Words>
  <Application>Microsoft Macintosh PowerPoint</Application>
  <PresentationFormat>On-screen Show (4:3)</PresentationFormat>
  <Paragraphs>2483</Paragraphs>
  <Slides>275</Slides>
  <Notes>275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275</vt:i4>
      </vt:variant>
    </vt:vector>
  </HeadingPairs>
  <TitlesOfParts>
    <vt:vector size="292"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Noto Sans Symbols</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Kubernetes: RS, RC and Deployment</vt:lpstr>
      <vt:lpstr>Exercise – 2.5</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1222</cp:revision>
  <cp:lastPrinted>2017-12-04T19:27:05Z</cp:lastPrinted>
  <dcterms:created xsi:type="dcterms:W3CDTF">2012-07-24T18:59:53Z</dcterms:created>
  <dcterms:modified xsi:type="dcterms:W3CDTF">2019-01-04T18:45:46Z</dcterms:modified>
</cp:coreProperties>
</file>